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256" r:id="rId2"/>
    <p:sldId id="381" r:id="rId3"/>
    <p:sldId id="375" r:id="rId4"/>
    <p:sldId id="407" r:id="rId5"/>
    <p:sldId id="376" r:id="rId6"/>
    <p:sldId id="403" r:id="rId7"/>
    <p:sldId id="404" r:id="rId8"/>
    <p:sldId id="377" r:id="rId9"/>
    <p:sldId id="405" r:id="rId10"/>
    <p:sldId id="406" r:id="rId11"/>
    <p:sldId id="397" r:id="rId1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D3E"/>
    <a:srgbClr val="8C1D27"/>
    <a:srgbClr val="FFC627"/>
    <a:srgbClr val="5C6670"/>
    <a:srgbClr val="000000"/>
    <a:srgbClr val="FFC425"/>
    <a:srgbClr val="8C1D40"/>
    <a:srgbClr val="FFB310"/>
    <a:srgbClr val="FFFFFF"/>
    <a:srgbClr val="4F5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4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62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ACCA10-8B9F-4189-B323-93BD5A7B05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CFFC3-5BF5-465B-B99F-3FBA42B7B6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1E940-D35C-4428-8EFD-5A9E9E910D7C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4686B-1CE2-453A-823B-1FEEEE055E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94AC3-8A34-4B0B-BC5A-2CE4F799DB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049AC-91AA-4BEC-BF66-AD185977F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26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F710229-4D45-4872-AFFD-54636330810B}" type="datetimeFigureOut">
              <a:rPr lang="en-US" altLang="en-US"/>
              <a:pPr>
                <a:defRPr/>
              </a:pPr>
              <a:t>4/3/2020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748741B-5953-40C1-9924-CF136179C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140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B1D556-5396-4983-838B-3EF41D5F5D87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786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A7EA57-A7F2-4FD9-AB91-00A99A58FD30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9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705B56-D071-4AC8-B72E-C30AD75C8029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14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A7EA57-A7F2-4FD9-AB91-00A99A58FD30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C412BE-583A-40C3-BC8F-A4B60291C951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37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4A39E5-758D-4AB9-8DD5-18E99CA4F62B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41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4A39E5-758D-4AB9-8DD5-18E99CA4F62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50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4A39E5-758D-4AB9-8DD5-18E99CA4F62B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1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4A39E5-758D-4AB9-8DD5-18E99CA4F62B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68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8A89AC-C629-40CC-94BB-96538D5B3D8F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06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8A89AC-C629-40CC-94BB-96538D5B3D8F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57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769A-18BD-4F93-9B8B-0BD846C62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390000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942C7-E683-4850-8383-3B1B894F8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059016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8993E-D48C-4FAC-9979-A3C1758D0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290249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AE75-F874-4353-BAC0-E4D7679B9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318027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02782-F0F8-407A-8BD9-3A96D9E2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079802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C846D-7CAC-4E0E-AE62-ABFD4FEC2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171802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2A40-9AB9-4F3C-A0F7-B58FEFFA6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823955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D1473-B1FF-4742-8FCF-D1FA7DAEC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551258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648A4-1456-4956-B1A6-C3B7D582C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628622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037C-E2A2-4CAF-9FE2-8D19BC537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120397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1A05-65FF-42B0-8B0E-9EBAC70CD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068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3/27/2020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4B723B-1B94-438F-94A4-E05BB04765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sh/>
  </p:transition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ＭＳ Ｐゴシック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419100" y="280987"/>
            <a:ext cx="114792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defTabSz="3135313">
              <a:spcBef>
                <a:spcPts val="0"/>
              </a:spcBef>
              <a:buNone/>
            </a:pPr>
            <a:r>
              <a:rPr lang="en-US" sz="4400" b="1" dirty="0" err="1"/>
              <a:t>Presolar</a:t>
            </a:r>
            <a:r>
              <a:rPr lang="en-US" sz="4400" b="1" dirty="0"/>
              <a:t> Grain Isolation: </a:t>
            </a:r>
          </a:p>
          <a:p>
            <a:pPr algn="ctr" defTabSz="3135313">
              <a:spcBef>
                <a:spcPts val="0"/>
              </a:spcBef>
              <a:buNone/>
            </a:pPr>
            <a:r>
              <a:rPr lang="en-US" sz="4400" b="1" dirty="0"/>
              <a:t>A Novel Development Using Focused Ion Beam (FIB)</a:t>
            </a:r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2028825" y="2913617"/>
            <a:ext cx="8172449" cy="2429907"/>
          </a:xfrm>
        </p:spPr>
        <p:txBody>
          <a:bodyPr/>
          <a:lstStyle/>
          <a:p>
            <a:r>
              <a:rPr lang="en-US" sz="2800" i="1" dirty="0">
                <a:solidFill>
                  <a:schemeClr val="tx1"/>
                </a:solidFill>
              </a:rPr>
              <a:t>Ethan Duncan</a:t>
            </a:r>
            <a:r>
              <a:rPr lang="en-US" sz="2800" i="1" baseline="30000" dirty="0">
                <a:solidFill>
                  <a:schemeClr val="tx1"/>
                </a:solidFill>
              </a:rPr>
              <a:t>1,2α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altLang="en-US" sz="2500" i="1" dirty="0">
                <a:solidFill>
                  <a:schemeClr val="tx1"/>
                </a:solidFill>
              </a:rPr>
              <a:t>Maitrayee Bose</a:t>
            </a:r>
            <a:r>
              <a:rPr lang="en-US" sz="2800" i="1" baseline="30000" dirty="0">
                <a:solidFill>
                  <a:schemeClr val="tx1"/>
                </a:solidFill>
              </a:rPr>
              <a:t>1α </a:t>
            </a:r>
            <a:r>
              <a:rPr lang="en-US" sz="2400" i="1" dirty="0">
                <a:solidFill>
                  <a:schemeClr val="tx1"/>
                </a:solidFill>
              </a:rPr>
              <a:t>and Kenneth Mossman</a:t>
            </a:r>
            <a:r>
              <a:rPr lang="en-US" sz="2400" i="1" baseline="30000" dirty="0">
                <a:solidFill>
                  <a:schemeClr val="tx1"/>
                </a:solidFill>
              </a:rPr>
              <a:t>3</a:t>
            </a:r>
          </a:p>
          <a:p>
            <a:r>
              <a:rPr lang="en-US" sz="1800" i="1" baseline="30000" dirty="0">
                <a:solidFill>
                  <a:schemeClr val="tx1"/>
                </a:solidFill>
              </a:rPr>
              <a:t>1</a:t>
            </a:r>
            <a:r>
              <a:rPr lang="en-US" sz="1800" i="1" dirty="0">
                <a:solidFill>
                  <a:schemeClr val="tx1"/>
                </a:solidFill>
              </a:rPr>
              <a:t>School of Earth and Space Exploration, </a:t>
            </a:r>
            <a:r>
              <a:rPr lang="en-US" sz="1800" i="1" baseline="30000" dirty="0">
                <a:solidFill>
                  <a:schemeClr val="tx1"/>
                </a:solidFill>
              </a:rPr>
              <a:t>2</a:t>
            </a:r>
            <a:r>
              <a:rPr lang="en-US" sz="1800" i="1" dirty="0">
                <a:solidFill>
                  <a:schemeClr val="tx1"/>
                </a:solidFill>
              </a:rPr>
              <a:t>Department of Physics </a:t>
            </a:r>
          </a:p>
          <a:p>
            <a:r>
              <a:rPr lang="en-US" sz="1800" i="1" baseline="30000" dirty="0">
                <a:solidFill>
                  <a:schemeClr val="tx1"/>
                </a:solidFill>
              </a:rPr>
              <a:t>α</a:t>
            </a:r>
            <a:r>
              <a:rPr lang="en-US" sz="1800" i="1" dirty="0">
                <a:solidFill>
                  <a:schemeClr val="tx1"/>
                </a:solidFill>
              </a:rPr>
              <a:t>Center for Isotope Analysis (CIA) and </a:t>
            </a:r>
            <a:r>
              <a:rPr lang="en-US" sz="1800" i="1" baseline="30000" dirty="0">
                <a:solidFill>
                  <a:schemeClr val="tx1"/>
                </a:solidFill>
              </a:rPr>
              <a:t>3</a:t>
            </a:r>
            <a:r>
              <a:rPr lang="en-US" sz="1800" i="1" dirty="0">
                <a:solidFill>
                  <a:schemeClr val="tx1"/>
                </a:solidFill>
              </a:rPr>
              <a:t>Eyring Materials Center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562E5-2777-43A7-9B8B-9F2477272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7" y="5908205"/>
            <a:ext cx="2516416" cy="7045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8C99D-41AD-4B79-A7D1-6051AB8D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3769A-18BD-4F93-9B8B-0BD846C6225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12" name="Picture 2" descr="Welcome | Arizona Space Grant Consortium">
            <a:extLst>
              <a:ext uri="{FF2B5EF4-FFF2-40B4-BE49-F238E27FC236}">
                <a16:creationId xmlns:a16="http://schemas.microsoft.com/office/drawing/2014/main" id="{58ABB96D-EE23-4163-9105-9A1D2ADF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20" y="5926588"/>
            <a:ext cx="4180322" cy="6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rizona Space Grant Consortium Logos | Arizona Space Grant ...">
            <a:extLst>
              <a:ext uri="{FF2B5EF4-FFF2-40B4-BE49-F238E27FC236}">
                <a16:creationId xmlns:a16="http://schemas.microsoft.com/office/drawing/2014/main" id="{C1C6269D-8A1C-4265-ACDD-0486859D1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87" y="5852496"/>
            <a:ext cx="981487" cy="8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2E56C-C750-431C-938C-A79E1470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BD886-2FD6-492A-9029-A7EA875A5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9BAE9F-5728-41EF-8E65-DB7F4F950FF4}"/>
              </a:ext>
            </a:extLst>
          </p:cNvPr>
          <p:cNvSpPr txBox="1"/>
          <p:nvPr/>
        </p:nvSpPr>
        <p:spPr>
          <a:xfrm>
            <a:off x="371476" y="1351508"/>
            <a:ext cx="57245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We proved that the current FIB instrumentation cannot be used to prepare </a:t>
            </a:r>
            <a:r>
              <a:rPr lang="en-US" sz="2400" dirty="0" err="1">
                <a:solidFill>
                  <a:schemeClr val="bg1"/>
                </a:solidFill>
              </a:rPr>
              <a:t>presolar</a:t>
            </a:r>
            <a:r>
              <a:rPr lang="en-US" sz="2400" dirty="0">
                <a:solidFill>
                  <a:schemeClr val="bg1"/>
                </a:solidFill>
              </a:rPr>
              <a:t> grains smaller that 1 𝜇m for </a:t>
            </a:r>
            <a:r>
              <a:rPr lang="en-US" sz="2400" dirty="0" err="1">
                <a:solidFill>
                  <a:schemeClr val="bg1"/>
                </a:solidFill>
              </a:rPr>
              <a:t>NanoSIMS</a:t>
            </a:r>
            <a:r>
              <a:rPr lang="en-US" sz="2400" dirty="0">
                <a:solidFill>
                  <a:schemeClr val="bg1"/>
                </a:solidFill>
              </a:rPr>
              <a:t> analysis. </a:t>
            </a:r>
          </a:p>
          <a:p>
            <a:pPr eaLnBrk="1" hangingPunct="1"/>
            <a:endParaRPr lang="en-US" sz="2400" dirty="0">
              <a:solidFill>
                <a:schemeClr val="bg1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</a:rPr>
              <a:t>Recently, Dr. Peter Williams, director of the Center for Isotope Analysis, created a new </a:t>
            </a:r>
            <a:r>
              <a:rPr lang="en-US" altLang="en-US" sz="2400" dirty="0" err="1">
                <a:solidFill>
                  <a:schemeClr val="bg1"/>
                </a:solidFill>
              </a:rPr>
              <a:t>NanoSIMS</a:t>
            </a:r>
            <a:r>
              <a:rPr lang="en-US" altLang="en-US" sz="2400" dirty="0">
                <a:solidFill>
                  <a:schemeClr val="bg1"/>
                </a:solidFill>
              </a:rPr>
              <a:t> part that get the beam size down to ~50-75 nm.  I will use new advance in technology to analyze the small </a:t>
            </a:r>
            <a:r>
              <a:rPr lang="en-US" altLang="en-US" sz="2400" dirty="0" err="1">
                <a:solidFill>
                  <a:schemeClr val="bg1"/>
                </a:solidFill>
              </a:rPr>
              <a:t>presolar</a:t>
            </a:r>
            <a:r>
              <a:rPr lang="en-US" altLang="en-US" sz="2400" dirty="0">
                <a:solidFill>
                  <a:schemeClr val="bg1"/>
                </a:solidFill>
              </a:rPr>
              <a:t> grains on the </a:t>
            </a:r>
            <a:r>
              <a:rPr lang="en-US" altLang="en-US" sz="2400" dirty="0" err="1">
                <a:solidFill>
                  <a:schemeClr val="bg1"/>
                </a:solidFill>
              </a:rPr>
              <a:t>NanoSIMS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46A712D-5C91-4A1E-8836-11155D325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322263"/>
            <a:ext cx="8575675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Conclusions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4CC73-FC42-443F-B552-621FDEC5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1885950"/>
            <a:ext cx="5257800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FB28A-644A-4B20-A345-79130C5A6EB8}"/>
              </a:ext>
            </a:extLst>
          </p:cNvPr>
          <p:cNvSpPr txBox="1"/>
          <p:nvPr/>
        </p:nvSpPr>
        <p:spPr>
          <a:xfrm>
            <a:off x="6343650" y="5436010"/>
            <a:ext cx="428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16205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ChangeArrowheads="1"/>
          </p:cNvSpPr>
          <p:nvPr/>
        </p:nvSpPr>
        <p:spPr bwMode="auto">
          <a:xfrm>
            <a:off x="493713" y="466726"/>
            <a:ext cx="83058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7000" b="1" dirty="0"/>
              <a:t>Questions?</a:t>
            </a:r>
          </a:p>
        </p:txBody>
      </p:sp>
      <p:sp>
        <p:nvSpPr>
          <p:cNvPr id="63491" name="Subtitle 2"/>
          <p:cNvSpPr>
            <a:spLocks noGrp="1"/>
          </p:cNvSpPr>
          <p:nvPr>
            <p:ph type="subTitle" idx="1"/>
          </p:nvPr>
        </p:nvSpPr>
        <p:spPr>
          <a:xfrm>
            <a:off x="3223419" y="2843213"/>
            <a:ext cx="5745161" cy="1119188"/>
          </a:xfrm>
          <a:solidFill>
            <a:srgbClr val="FFC425"/>
          </a:solidFill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Many thanks to ASU/NASA Space Grant for funding this research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78CF5-3CE9-439A-88C8-38F4C87B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3769A-18BD-4F93-9B8B-0BD846C622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509E56-0DDB-4704-BE9A-734AE965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7" y="5908205"/>
            <a:ext cx="2516416" cy="704597"/>
          </a:xfrm>
          <a:prstGeom prst="rect">
            <a:avLst/>
          </a:prstGeom>
        </p:spPr>
      </p:pic>
      <p:pic>
        <p:nvPicPr>
          <p:cNvPr id="13" name="Picture 2" descr="Welcome | Arizona Space Grant Consortium">
            <a:extLst>
              <a:ext uri="{FF2B5EF4-FFF2-40B4-BE49-F238E27FC236}">
                <a16:creationId xmlns:a16="http://schemas.microsoft.com/office/drawing/2014/main" id="{BD882C47-0216-4C65-90AB-7A696020A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20" y="5926588"/>
            <a:ext cx="4180322" cy="6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rizona Space Grant Consortium Logos | Arizona Space Grant ...">
            <a:extLst>
              <a:ext uri="{FF2B5EF4-FFF2-40B4-BE49-F238E27FC236}">
                <a16:creationId xmlns:a16="http://schemas.microsoft.com/office/drawing/2014/main" id="{BA87B046-5ED0-44C7-9231-A16DD51C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87" y="5852496"/>
            <a:ext cx="981487" cy="8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2E56C-C750-431C-938C-A79E1470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BD886-2FD6-492A-9029-A7EA875A5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2EA438-A90A-463F-8E3B-368ADC755F44}"/>
              </a:ext>
            </a:extLst>
          </p:cNvPr>
          <p:cNvCxnSpPr>
            <a:cxnSpLocks/>
          </p:cNvCxnSpPr>
          <p:nvPr/>
        </p:nvCxnSpPr>
        <p:spPr>
          <a:xfrm>
            <a:off x="7799889" y="3220948"/>
            <a:ext cx="10479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9BAE9F-5728-41EF-8E65-DB7F4F950FF4}"/>
              </a:ext>
            </a:extLst>
          </p:cNvPr>
          <p:cNvSpPr txBox="1"/>
          <p:nvPr/>
        </p:nvSpPr>
        <p:spPr>
          <a:xfrm>
            <a:off x="371475" y="1390650"/>
            <a:ext cx="49815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200" b="1" u="sng" dirty="0" err="1">
                <a:solidFill>
                  <a:srgbClr val="FFFFFF"/>
                </a:solidFill>
              </a:rPr>
              <a:t>Presolar</a:t>
            </a:r>
            <a:r>
              <a:rPr lang="en-US" altLang="en-US" sz="3200" b="1" u="sng" dirty="0">
                <a:solidFill>
                  <a:srgbClr val="FFFFFF"/>
                </a:solidFill>
              </a:rPr>
              <a:t> Grains: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Small dust grains condense in the expanding atmospheres of red giant and asymptotic giant branch stars as well as in the ejecta of supernovae (Bose et al 2010)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For the purposes of this study, I will be looking at </a:t>
            </a:r>
            <a:r>
              <a:rPr lang="en-US" sz="2800" dirty="0" err="1">
                <a:solidFill>
                  <a:srgbClr val="FFFFFF"/>
                </a:solidFill>
              </a:rPr>
              <a:t>presolar</a:t>
            </a:r>
            <a:r>
              <a:rPr lang="en-US" sz="2800" dirty="0">
                <a:solidFill>
                  <a:srgbClr val="FFFFFF"/>
                </a:solidFill>
              </a:rPr>
              <a:t> silicate grains.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46A712D-5C91-4A1E-8836-11155D325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322263"/>
            <a:ext cx="8575675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Background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E5984C-E9EF-4DDA-A805-774B27CB2F6D}"/>
              </a:ext>
            </a:extLst>
          </p:cNvPr>
          <p:cNvSpPr txBox="1"/>
          <p:nvPr/>
        </p:nvSpPr>
        <p:spPr>
          <a:xfrm>
            <a:off x="5607026" y="5460008"/>
            <a:ext cx="597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Scanning electron microscopy (SEM) images of circumstellar (</a:t>
            </a:r>
            <a:r>
              <a:rPr lang="en-US" dirty="0" err="1">
                <a:solidFill>
                  <a:schemeClr val="bg1"/>
                </a:solidFill>
              </a:rPr>
              <a:t>presolar</a:t>
            </a:r>
            <a:r>
              <a:rPr lang="en-US" dirty="0">
                <a:solidFill>
                  <a:schemeClr val="bg1"/>
                </a:solidFill>
              </a:rPr>
              <a:t>) dust found in meteorites.  (Peter Hoppe et al 2007)</a:t>
            </a:r>
            <a:endParaRPr lang="en-US" dirty="0"/>
          </a:p>
        </p:txBody>
      </p:sp>
      <p:pic>
        <p:nvPicPr>
          <p:cNvPr id="1026" name="Picture 2" descr="Scanning electron microscopy images of circumstellar (presolar) dust found in meteorites. The circumstellar SiC, Al 2 O 3 and graphite grains were chemically extracted from meteorites; the circumstellar silicate grain was found in situ in the matrix of the Acfer 094 meteorite by ion imaging. The graphite photo courtesy of S. Amari">
            <a:extLst>
              <a:ext uri="{FF2B5EF4-FFF2-40B4-BE49-F238E27FC236}">
                <a16:creationId xmlns:a16="http://schemas.microsoft.com/office/drawing/2014/main" id="{5DB3C512-35D7-4E46-935E-8B0C2356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26" y="502245"/>
            <a:ext cx="5892823" cy="49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0E8EFE-BBDB-473E-A7D5-F571EE4A145A}"/>
              </a:ext>
            </a:extLst>
          </p:cNvPr>
          <p:cNvSpPr/>
          <p:nvPr/>
        </p:nvSpPr>
        <p:spPr>
          <a:xfrm>
            <a:off x="8870949" y="2944813"/>
            <a:ext cx="2628899" cy="2505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66685" y="194436"/>
            <a:ext cx="9925051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Methods (Instruments):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E9237-F20B-46F3-9398-576977E1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3F6D1-7B53-4DAF-885D-1F31D098C1CF}"/>
              </a:ext>
            </a:extLst>
          </p:cNvPr>
          <p:cNvSpPr txBox="1"/>
          <p:nvPr/>
        </p:nvSpPr>
        <p:spPr>
          <a:xfrm>
            <a:off x="233935" y="5977395"/>
            <a:ext cx="535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ASU Eyring Materials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94329-9997-45F8-A4A2-A7B1557ED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984" y="2620745"/>
            <a:ext cx="5995416" cy="2676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867CF-3F83-4930-8D59-0D4688C8BB48}"/>
              </a:ext>
            </a:extLst>
          </p:cNvPr>
          <p:cNvSpPr txBox="1"/>
          <p:nvPr/>
        </p:nvSpPr>
        <p:spPr>
          <a:xfrm>
            <a:off x="5463216" y="5329555"/>
            <a:ext cx="5353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ASU Center for Isotope Analysis (CIA)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6C953A0-88AD-4134-B86B-2DCCD2384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6" y="1307353"/>
            <a:ext cx="4276725" cy="79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Focused Ion Beam (FIB)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3B50210-08C7-45AC-BC02-7C7BFCF09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597" y="1661066"/>
            <a:ext cx="104584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Nano-scaled Secondary Ion Mass Spectrometry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(</a:t>
            </a:r>
            <a:r>
              <a:rPr lang="en-US" altLang="en-US" sz="2400" b="1" dirty="0" err="1">
                <a:solidFill>
                  <a:srgbClr val="FFFFFF"/>
                </a:solidFill>
              </a:rPr>
              <a:t>NanoSIMS</a:t>
            </a:r>
            <a:r>
              <a:rPr lang="en-US" altLang="en-US" sz="2400" b="1" dirty="0">
                <a:solidFill>
                  <a:srgbClr val="FFFFFF"/>
                </a:solidFill>
              </a:rPr>
              <a:t>)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56324" name="Picture 4" descr="FEI Nova Nanolab | Swagelok Center for Surface Analysis of ...">
            <a:extLst>
              <a:ext uri="{FF2B5EF4-FFF2-40B4-BE49-F238E27FC236}">
                <a16:creationId xmlns:a16="http://schemas.microsoft.com/office/drawing/2014/main" id="{97E0697D-298A-48E8-B92E-88781A18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340998"/>
            <a:ext cx="4834566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00024" y="140025"/>
            <a:ext cx="10401301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Methods (Techniques)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E4C6-2968-4CF6-9A1A-35B0396F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9" name="Picture 8" descr="A picture containing photo, white, black, holding&#10;&#10;Description automatically generated">
            <a:extLst>
              <a:ext uri="{FF2B5EF4-FFF2-40B4-BE49-F238E27FC236}">
                <a16:creationId xmlns:a16="http://schemas.microsoft.com/office/drawing/2014/main" id="{630DC430-A5FB-405C-B164-2EF4DC222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94" y="1250393"/>
            <a:ext cx="5234217" cy="48201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93CBC8-3ED9-4074-9D9F-6D996239F350}"/>
              </a:ext>
            </a:extLst>
          </p:cNvPr>
          <p:cNvSpPr/>
          <p:nvPr/>
        </p:nvSpPr>
        <p:spPr bwMode="auto">
          <a:xfrm>
            <a:off x="8747760" y="3555291"/>
            <a:ext cx="447040" cy="5939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C731519-89A2-4593-A5B1-8E6037FCC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436" y="5194626"/>
            <a:ext cx="22455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defTabSz="3135313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</a:rPr>
              <a:t>Presolar</a:t>
            </a:r>
            <a:r>
              <a:rPr lang="en-US" sz="2000" b="1" dirty="0">
                <a:solidFill>
                  <a:srgbClr val="FF0000"/>
                </a:solidFill>
              </a:rPr>
              <a:t> Grain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CFA189F-835F-4D06-8675-A25F0C23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17" y="1003505"/>
            <a:ext cx="5610284" cy="435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en-US" sz="2800" u="sng" dirty="0">
                <a:solidFill>
                  <a:schemeClr val="bg1"/>
                </a:solidFill>
              </a:rPr>
              <a:t>Problem:</a:t>
            </a:r>
          </a:p>
          <a:p>
            <a:pPr marL="457200" indent="-457200"/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err="1">
                <a:solidFill>
                  <a:schemeClr val="bg1"/>
                </a:solidFill>
              </a:rPr>
              <a:t>presolar</a:t>
            </a:r>
            <a:r>
              <a:rPr lang="en-US" sz="2400" dirty="0">
                <a:solidFill>
                  <a:schemeClr val="bg1"/>
                </a:solidFill>
              </a:rPr>
              <a:t> grains that we want to analyze are so small (~50-200 nm) that when we try to analyze them in the </a:t>
            </a:r>
            <a:r>
              <a:rPr lang="en-US" sz="2400" dirty="0" err="1">
                <a:solidFill>
                  <a:schemeClr val="bg1"/>
                </a:solidFill>
              </a:rPr>
              <a:t>NanoSIMS</a:t>
            </a:r>
            <a:r>
              <a:rPr lang="en-US" sz="2400" dirty="0">
                <a:solidFill>
                  <a:schemeClr val="bg1"/>
                </a:solidFill>
              </a:rPr>
              <a:t> the beam size covers more than one grain.</a:t>
            </a:r>
          </a:p>
          <a:p>
            <a:pPr defTabSz="3135313">
              <a:spcBef>
                <a:spcPts val="0"/>
              </a:spcBef>
              <a:buNone/>
            </a:pPr>
            <a:r>
              <a:rPr lang="en-US" sz="2800" u="sng" dirty="0">
                <a:solidFill>
                  <a:schemeClr val="bg1"/>
                </a:solidFill>
              </a:rPr>
              <a:t>Solution:</a:t>
            </a:r>
          </a:p>
          <a:p>
            <a:pPr marL="457200" indent="-457200" defTabSz="3135313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Develop a technique to isolate </a:t>
            </a:r>
            <a:r>
              <a:rPr lang="en-US" sz="2400" dirty="0" err="1">
                <a:solidFill>
                  <a:schemeClr val="bg1"/>
                </a:solidFill>
              </a:rPr>
              <a:t>presolar</a:t>
            </a:r>
            <a:r>
              <a:rPr lang="en-US" sz="2400" dirty="0">
                <a:solidFill>
                  <a:schemeClr val="bg1"/>
                </a:solidFill>
              </a:rPr>
              <a:t> grains in meteorites using FIB milling for future </a:t>
            </a:r>
            <a:r>
              <a:rPr lang="en-US" sz="2400" dirty="0" err="1">
                <a:solidFill>
                  <a:schemeClr val="bg1"/>
                </a:solidFill>
              </a:rPr>
              <a:t>NanoSIMS</a:t>
            </a:r>
            <a:r>
              <a:rPr lang="en-US" sz="2400" dirty="0">
                <a:solidFill>
                  <a:schemeClr val="bg1"/>
                </a:solidFill>
              </a:rPr>
              <a:t> measurements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A23354-47B8-444C-9420-5EF970FB2DD4}"/>
              </a:ext>
            </a:extLst>
          </p:cNvPr>
          <p:cNvSpPr/>
          <p:nvPr/>
        </p:nvSpPr>
        <p:spPr>
          <a:xfrm>
            <a:off x="8494872" y="3382486"/>
            <a:ext cx="942657" cy="929152"/>
          </a:xfrm>
          <a:prstGeom prst="ellipse">
            <a:avLst/>
          </a:prstGeom>
          <a:solidFill>
            <a:srgbClr val="92D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06E12F-37F1-48C7-B4E5-1999AC65D219}"/>
              </a:ext>
            </a:extLst>
          </p:cNvPr>
          <p:cNvCxnSpPr>
            <a:cxnSpLocks/>
          </p:cNvCxnSpPr>
          <p:nvPr/>
        </p:nvCxnSpPr>
        <p:spPr>
          <a:xfrm flipH="1" flipV="1">
            <a:off x="9184640" y="4053840"/>
            <a:ext cx="1280160" cy="1076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E8BA99-E00F-46C8-B188-761F2CB278A3}"/>
              </a:ext>
            </a:extLst>
          </p:cNvPr>
          <p:cNvCxnSpPr>
            <a:cxnSpLocks/>
          </p:cNvCxnSpPr>
          <p:nvPr/>
        </p:nvCxnSpPr>
        <p:spPr>
          <a:xfrm flipV="1">
            <a:off x="7373203" y="4201190"/>
            <a:ext cx="1235348" cy="92961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9">
            <a:extLst>
              <a:ext uri="{FF2B5EF4-FFF2-40B4-BE49-F238E27FC236}">
                <a16:creationId xmlns:a16="http://schemas.microsoft.com/office/drawing/2014/main" id="{4280CCB3-F917-4231-B1C0-3CD6D8059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510" y="5194626"/>
            <a:ext cx="3030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defTabSz="3135313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</a:rPr>
              <a:t>~</a:t>
            </a:r>
            <a:r>
              <a:rPr lang="en-US" sz="2000" b="1" dirty="0" err="1">
                <a:solidFill>
                  <a:srgbClr val="92D050"/>
                </a:solidFill>
              </a:rPr>
              <a:t>NanoSIMS</a:t>
            </a:r>
            <a:r>
              <a:rPr lang="en-US" sz="2000" b="1" dirty="0">
                <a:solidFill>
                  <a:srgbClr val="92D050"/>
                </a:solidFill>
              </a:rPr>
              <a:t> Beam Size</a:t>
            </a:r>
            <a:endParaRPr lang="en-US" sz="1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23824" y="191878"/>
            <a:ext cx="10401301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Methods (Procedures 1/3)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E4C6-2968-4CF6-9A1A-35B0396F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D81AA6-5EE8-4E8F-9777-1111C823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6" y="1993567"/>
            <a:ext cx="570864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571500" indent="-571500" defTabSz="3135313" eaLnBrk="1" hangingPunct="1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Attach </a:t>
            </a:r>
            <a:r>
              <a:rPr lang="en-US" sz="2800" dirty="0" err="1">
                <a:solidFill>
                  <a:schemeClr val="bg1"/>
                </a:solidFill>
              </a:rPr>
              <a:t>presolar</a:t>
            </a:r>
            <a:r>
              <a:rPr lang="en-US" sz="2800" dirty="0">
                <a:solidFill>
                  <a:schemeClr val="bg1"/>
                </a:solidFill>
              </a:rPr>
              <a:t> grain mount to carbon tape and place onto FIB stage</a:t>
            </a:r>
          </a:p>
          <a:p>
            <a:pPr marL="571500" indent="-571500" defTabSz="3135313" eaLnBrk="1" hangingPunct="1"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571500" indent="-571500" defTabSz="3135313" eaLnBrk="1" hangingPunct="1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Identify tiny test grains using the secondary electron microscope (SEM) </a:t>
            </a:r>
            <a:endParaRPr lang="en-US" sz="2800" i="1" dirty="0">
              <a:solidFill>
                <a:schemeClr val="bg1"/>
              </a:solidFill>
            </a:endParaRPr>
          </a:p>
          <a:p>
            <a:pPr marL="571500" indent="-571500" defTabSz="3135313" eaLnBrk="1" hangingPunct="1">
              <a:spcBef>
                <a:spcPct val="0"/>
              </a:spcBef>
            </a:pPr>
            <a:endParaRPr lang="en-US" sz="2000" dirty="0"/>
          </a:p>
        </p:txBody>
      </p:sp>
      <p:pic>
        <p:nvPicPr>
          <p:cNvPr id="6" name="Picture 5" descr="A picture containing photo, white, black, holding&#10;&#10;Description automatically generated">
            <a:extLst>
              <a:ext uri="{FF2B5EF4-FFF2-40B4-BE49-F238E27FC236}">
                <a16:creationId xmlns:a16="http://schemas.microsoft.com/office/drawing/2014/main" id="{0C920E65-0235-4A73-98D3-41123B9DF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49" y="1588698"/>
            <a:ext cx="4589059" cy="4226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080C5-53C0-4BC5-A4A9-6849118C4146}"/>
              </a:ext>
            </a:extLst>
          </p:cNvPr>
          <p:cNvSpPr txBox="1"/>
          <p:nvPr/>
        </p:nvSpPr>
        <p:spPr>
          <a:xfrm>
            <a:off x="6670645" y="5814756"/>
            <a:ext cx="47986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>
                <a:solidFill>
                  <a:schemeClr val="bg1"/>
                </a:solidFill>
              </a:rPr>
              <a:t>Acfer</a:t>
            </a:r>
            <a:r>
              <a:rPr lang="en-US" sz="2600" i="1" dirty="0">
                <a:solidFill>
                  <a:schemeClr val="bg1"/>
                </a:solidFill>
              </a:rPr>
              <a:t> 094 42C meteoritic grain 6 (pre-FIB image)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F8B2F9-DA1A-49F0-8FDD-CEBCC3D4786C}"/>
              </a:ext>
            </a:extLst>
          </p:cNvPr>
          <p:cNvSpPr/>
          <p:nvPr/>
        </p:nvSpPr>
        <p:spPr bwMode="auto">
          <a:xfrm>
            <a:off x="8803200" y="3514729"/>
            <a:ext cx="446625" cy="7239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00024" y="180618"/>
            <a:ext cx="10401301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Methods (Procedures 2/3)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E4C6-2968-4CF6-9A1A-35B0396F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D81AA6-5EE8-4E8F-9777-1111C823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2047979"/>
            <a:ext cx="57086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571500" indent="-571500" defTabSz="3135313"/>
            <a:r>
              <a:rPr lang="en-US" sz="2800" dirty="0">
                <a:solidFill>
                  <a:schemeClr val="bg1"/>
                </a:solidFill>
              </a:rPr>
              <a:t>Use Pt dispenser to place a ~50-75 nm cap on identified meteoritic grain </a:t>
            </a:r>
            <a:endParaRPr lang="en-US" sz="2800" i="1" dirty="0">
              <a:solidFill>
                <a:schemeClr val="bg1"/>
              </a:solidFill>
            </a:endParaRPr>
          </a:p>
          <a:p>
            <a:pPr defTabSz="3135313">
              <a:buNone/>
            </a:pPr>
            <a:endParaRPr 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5040F-9338-4132-AA1D-978F6E37CC49}"/>
              </a:ext>
            </a:extLst>
          </p:cNvPr>
          <p:cNvSpPr txBox="1"/>
          <p:nvPr/>
        </p:nvSpPr>
        <p:spPr>
          <a:xfrm>
            <a:off x="6628796" y="5767368"/>
            <a:ext cx="473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>
                <a:solidFill>
                  <a:schemeClr val="bg1"/>
                </a:solidFill>
              </a:rPr>
              <a:t>Acfer</a:t>
            </a:r>
            <a:r>
              <a:rPr lang="en-US" sz="2600" i="1" dirty="0">
                <a:solidFill>
                  <a:schemeClr val="bg1"/>
                </a:solidFill>
              </a:rPr>
              <a:t> 094 42C meteoritic grain 6 (after Pt cap) </a:t>
            </a:r>
          </a:p>
        </p:txBody>
      </p:sp>
      <p:pic>
        <p:nvPicPr>
          <p:cNvPr id="15" name="Picture 14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95B617E4-3EFD-431C-ABC7-433B4B742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35" y="1596244"/>
            <a:ext cx="4572673" cy="421096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17C88C0-7C25-435F-9442-923F48540147}"/>
              </a:ext>
            </a:extLst>
          </p:cNvPr>
          <p:cNvSpPr/>
          <p:nvPr/>
        </p:nvSpPr>
        <p:spPr bwMode="auto">
          <a:xfrm>
            <a:off x="8677565" y="3570148"/>
            <a:ext cx="676274" cy="7239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C627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2399" y="212931"/>
            <a:ext cx="10429876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rgbClr val="FFFFFF"/>
                </a:solidFill>
              </a:rPr>
              <a:t>Methods (Procedures 3/3)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E4C6-2968-4CF6-9A1A-35B0396F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D81AA6-5EE8-4E8F-9777-1111C8238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1795927"/>
            <a:ext cx="5972175" cy="328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571500" indent="-571500" defTabSz="3135313"/>
            <a:r>
              <a:rPr lang="en-US" sz="2800" dirty="0">
                <a:solidFill>
                  <a:schemeClr val="bg1"/>
                </a:solidFill>
              </a:rPr>
              <a:t>Mill outer circle of 1 𝜇m radius using Ga</a:t>
            </a:r>
            <a:r>
              <a:rPr lang="en-US" sz="2800" baseline="30000" dirty="0">
                <a:solidFill>
                  <a:schemeClr val="bg1"/>
                </a:solidFill>
              </a:rPr>
              <a:t>+ </a:t>
            </a:r>
            <a:r>
              <a:rPr lang="en-US" sz="2800" dirty="0">
                <a:solidFill>
                  <a:schemeClr val="bg1"/>
                </a:solidFill>
              </a:rPr>
              <a:t>ion beam with ~50 </a:t>
            </a:r>
            <a:r>
              <a:rPr lang="en-US" sz="2800" dirty="0" err="1">
                <a:solidFill>
                  <a:schemeClr val="bg1"/>
                </a:solidFill>
              </a:rPr>
              <a:t>pA</a:t>
            </a:r>
            <a:r>
              <a:rPr lang="en-US" sz="2800" dirty="0">
                <a:solidFill>
                  <a:schemeClr val="bg1"/>
                </a:solidFill>
              </a:rPr>
              <a:t> current </a:t>
            </a:r>
            <a:endParaRPr lang="en-US" sz="2800" i="1" dirty="0">
              <a:solidFill>
                <a:schemeClr val="bg1"/>
              </a:solidFill>
            </a:endParaRPr>
          </a:p>
          <a:p>
            <a:pPr marL="571500" indent="-571500" defTabSz="3135313"/>
            <a:endParaRPr lang="en-US" sz="2800" i="1" dirty="0">
              <a:solidFill>
                <a:schemeClr val="bg1"/>
              </a:solidFill>
            </a:endParaRPr>
          </a:p>
          <a:p>
            <a:pPr marL="571500" indent="-571500" defTabSz="3135313"/>
            <a:r>
              <a:rPr lang="en-US" sz="2800" dirty="0">
                <a:solidFill>
                  <a:schemeClr val="bg1"/>
                </a:solidFill>
              </a:rPr>
              <a:t>Mill inner circle of 200 nm radius using Ga</a:t>
            </a:r>
            <a:r>
              <a:rPr lang="en-US" sz="2800" baseline="30000" dirty="0">
                <a:solidFill>
                  <a:schemeClr val="bg1"/>
                </a:solidFill>
              </a:rPr>
              <a:t>+ </a:t>
            </a:r>
            <a:r>
              <a:rPr lang="en-US" sz="2800" dirty="0">
                <a:solidFill>
                  <a:schemeClr val="bg1"/>
                </a:solidFill>
              </a:rPr>
              <a:t>ion beam with ~30 </a:t>
            </a:r>
            <a:r>
              <a:rPr lang="en-US" sz="2800" dirty="0" err="1">
                <a:solidFill>
                  <a:schemeClr val="bg1"/>
                </a:solidFill>
              </a:rPr>
              <a:t>pA</a:t>
            </a:r>
            <a:r>
              <a:rPr lang="en-US" sz="2800" dirty="0">
                <a:solidFill>
                  <a:schemeClr val="bg1"/>
                </a:solidFill>
              </a:rPr>
              <a:t> current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2C4C6-52E7-44AE-B623-06DE53204EE3}"/>
              </a:ext>
            </a:extLst>
          </p:cNvPr>
          <p:cNvSpPr txBox="1"/>
          <p:nvPr/>
        </p:nvSpPr>
        <p:spPr>
          <a:xfrm>
            <a:off x="6670812" y="5744919"/>
            <a:ext cx="48147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>
                <a:solidFill>
                  <a:schemeClr val="bg1"/>
                </a:solidFill>
              </a:rPr>
              <a:t>Acfer</a:t>
            </a:r>
            <a:r>
              <a:rPr lang="en-US" sz="2600" i="1" dirty="0">
                <a:solidFill>
                  <a:schemeClr val="bg1"/>
                </a:solidFill>
              </a:rPr>
              <a:t> 094 42C meteoritic grain 6 (after FIB) </a:t>
            </a:r>
          </a:p>
        </p:txBody>
      </p:sp>
      <p:pic>
        <p:nvPicPr>
          <p:cNvPr id="11" name="Picture 10" descr="A picture containing photo, white, black, large&#10;&#10;Description automatically generated">
            <a:extLst>
              <a:ext uri="{FF2B5EF4-FFF2-40B4-BE49-F238E27FC236}">
                <a16:creationId xmlns:a16="http://schemas.microsoft.com/office/drawing/2014/main" id="{4EE82C07-3D20-47F6-A109-D3A96E4CA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34" y="1627023"/>
            <a:ext cx="4572673" cy="421096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FBC1E-4598-432F-B4A9-EC5E2E69DC6F}"/>
              </a:ext>
            </a:extLst>
          </p:cNvPr>
          <p:cNvSpPr/>
          <p:nvPr/>
        </p:nvSpPr>
        <p:spPr bwMode="auto">
          <a:xfrm>
            <a:off x="8664881" y="3370556"/>
            <a:ext cx="446625" cy="7239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8C1D3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58800" y="381000"/>
            <a:ext cx="8588375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chemeClr val="bg1"/>
                </a:solidFill>
              </a:rPr>
              <a:t>Results (1/2)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D7D542-79A7-4C5F-BF6F-A7DF3160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523F3-C5B7-4AAD-ADF2-7D292C099D4A}"/>
              </a:ext>
            </a:extLst>
          </p:cNvPr>
          <p:cNvSpPr txBox="1"/>
          <p:nvPr/>
        </p:nvSpPr>
        <p:spPr>
          <a:xfrm>
            <a:off x="558801" y="1450957"/>
            <a:ext cx="70802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5313"/>
            <a:r>
              <a:rPr lang="en-US" sz="2800" dirty="0">
                <a:solidFill>
                  <a:schemeClr val="bg1"/>
                </a:solidFill>
              </a:rPr>
              <a:t>Using meteoritic grains as practice, we realized the limitation of Focused Ion Beam - Nova 200 </a:t>
            </a:r>
            <a:r>
              <a:rPr lang="en-US" sz="2800" dirty="0" err="1">
                <a:solidFill>
                  <a:schemeClr val="bg1"/>
                </a:solidFill>
              </a:rPr>
              <a:t>NanoLab</a:t>
            </a:r>
            <a:r>
              <a:rPr lang="en-US" sz="2800" dirty="0">
                <a:solidFill>
                  <a:schemeClr val="bg1"/>
                </a:solidFill>
              </a:rPr>
              <a:t> (FEI) instrument.  The two limitations were as follows:</a:t>
            </a:r>
          </a:p>
          <a:p>
            <a:pPr defTabSz="3135313"/>
            <a:endParaRPr lang="en-US" sz="2800" dirty="0">
              <a:solidFill>
                <a:schemeClr val="bg1"/>
              </a:solidFill>
            </a:endParaRPr>
          </a:p>
          <a:p>
            <a:pPr defTabSz="3135313"/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u="sng" dirty="0">
                <a:solidFill>
                  <a:schemeClr val="bg1"/>
                </a:solidFill>
              </a:rPr>
              <a:t>Sample Drift:</a:t>
            </a:r>
            <a:r>
              <a:rPr lang="en-US" sz="2800" dirty="0">
                <a:solidFill>
                  <a:schemeClr val="bg1"/>
                </a:solidFill>
              </a:rPr>
              <a:t>  As a result, carbon tape was used to attach the sample mount onto the FIB mount, large drifts would occur, which could potentially destroy &lt;300 nm grains. Using a mechanical holder to hold samples might reduce the drift.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281F2D7-578D-4EF7-B28D-133A8766F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1051328"/>
            <a:ext cx="4276725" cy="79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Focused Ion Beam (FIB)</a:t>
            </a:r>
            <a:endParaRPr lang="en-US" altLang="en-US" sz="20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C715F2-06CF-4FB0-8931-7BBC8BC62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51" y="1895861"/>
            <a:ext cx="4175459" cy="3748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28C5E0-ACBE-4375-8119-008DB18477AC}"/>
              </a:ext>
            </a:extLst>
          </p:cNvPr>
          <p:cNvSpPr txBox="1"/>
          <p:nvPr/>
        </p:nvSpPr>
        <p:spPr>
          <a:xfrm>
            <a:off x="7543800" y="5681776"/>
            <a:ext cx="42707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Ritter, Martin. (2007). A landmark-based method for the geometrical 3D calibration of scanning microscopes.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83579B-6261-427D-929A-03FE29ACA230}"/>
              </a:ext>
            </a:extLst>
          </p:cNvPr>
          <p:cNvSpPr/>
          <p:nvPr/>
        </p:nvSpPr>
        <p:spPr bwMode="auto">
          <a:xfrm>
            <a:off x="9629775" y="4586629"/>
            <a:ext cx="571500" cy="64223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0970" y="0"/>
            <a:ext cx="12312969" cy="7026275"/>
          </a:xfrm>
          <a:prstGeom prst="rect">
            <a:avLst/>
          </a:prstGeom>
          <a:solidFill>
            <a:srgbClr val="8C1D3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B31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58800" y="381000"/>
            <a:ext cx="8588375" cy="9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65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500" b="1" dirty="0">
                <a:solidFill>
                  <a:schemeClr val="bg1"/>
                </a:solidFill>
              </a:rPr>
              <a:t>Results (2/2)</a:t>
            </a:r>
            <a:endParaRPr lang="en-US" altLang="en-US" sz="65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D7D542-79A7-4C5F-BF6F-A7DF3160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DAE75-F874-4353-BAC0-E4D7679B94C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523F3-C5B7-4AAD-ADF2-7D292C099D4A}"/>
              </a:ext>
            </a:extLst>
          </p:cNvPr>
          <p:cNvSpPr txBox="1"/>
          <p:nvPr/>
        </p:nvSpPr>
        <p:spPr>
          <a:xfrm>
            <a:off x="558800" y="1443419"/>
            <a:ext cx="11528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5313"/>
            <a:r>
              <a:rPr lang="en-US" sz="2400" dirty="0">
                <a:solidFill>
                  <a:schemeClr val="bg1"/>
                </a:solidFill>
              </a:rPr>
              <a:t>2.</a:t>
            </a:r>
            <a:r>
              <a:rPr lang="en-US" sz="2400" u="sng" dirty="0">
                <a:solidFill>
                  <a:schemeClr val="bg1"/>
                </a:solidFill>
              </a:rPr>
              <a:t>Pt dispenser:  </a:t>
            </a:r>
            <a:r>
              <a:rPr lang="en-US" sz="2400" dirty="0">
                <a:solidFill>
                  <a:schemeClr val="bg1"/>
                </a:solidFill>
              </a:rPr>
              <a:t>The dispenser can only create ~300 nm Pt caps on grains. As a result, the  Pt dispenser coats not just the grain of interest but also the grains surrounding the target grain obscuring it from view and decreasing the likelihood of a successful grain isolation.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995DAF96-EF3D-4C0D-896A-0A02A9B6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47" y="2831585"/>
            <a:ext cx="3679278" cy="3388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85EFF-F556-400D-A160-50498ADE7A0C}"/>
              </a:ext>
            </a:extLst>
          </p:cNvPr>
          <p:cNvSpPr txBox="1"/>
          <p:nvPr/>
        </p:nvSpPr>
        <p:spPr>
          <a:xfrm>
            <a:off x="8365084" y="6166505"/>
            <a:ext cx="945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After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photo, white, black, holding&#10;&#10;Description automatically generated">
            <a:extLst>
              <a:ext uri="{FF2B5EF4-FFF2-40B4-BE49-F238E27FC236}">
                <a16:creationId xmlns:a16="http://schemas.microsoft.com/office/drawing/2014/main" id="{AF21F55D-4D6B-4D91-A975-CA300CC15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82" y="2793139"/>
            <a:ext cx="3762772" cy="34651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C39788-52A7-4FD6-AE26-5CA4B9CA607A}"/>
              </a:ext>
            </a:extLst>
          </p:cNvPr>
          <p:cNvSpPr txBox="1"/>
          <p:nvPr/>
        </p:nvSpPr>
        <p:spPr>
          <a:xfrm>
            <a:off x="2635798" y="6166505"/>
            <a:ext cx="1210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Before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EE9C83-47F0-467A-80F4-C9D16D6A8F5F}"/>
              </a:ext>
            </a:extLst>
          </p:cNvPr>
          <p:cNvSpPr/>
          <p:nvPr/>
        </p:nvSpPr>
        <p:spPr bwMode="auto">
          <a:xfrm>
            <a:off x="3118248" y="4458983"/>
            <a:ext cx="321468" cy="4700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CDDF0B-B35A-4D55-89BA-39B85910D36A}"/>
              </a:ext>
            </a:extLst>
          </p:cNvPr>
          <p:cNvSpPr/>
          <p:nvPr/>
        </p:nvSpPr>
        <p:spPr bwMode="auto">
          <a:xfrm>
            <a:off x="8524875" y="4378325"/>
            <a:ext cx="550862" cy="65115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135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SU-BrandColors">
  <a:themeElements>
    <a:clrScheme name="ASU Brand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8C1D40"/>
      </a:accent1>
      <a:accent2>
        <a:srgbClr val="FFC627"/>
      </a:accent2>
      <a:accent3>
        <a:srgbClr val="78BE20"/>
      </a:accent3>
      <a:accent4>
        <a:srgbClr val="00A3E0"/>
      </a:accent4>
      <a:accent5>
        <a:srgbClr val="FF7F32"/>
      </a:accent5>
      <a:accent6>
        <a:srgbClr val="5C6670"/>
      </a:accent6>
      <a:hlink>
        <a:srgbClr val="8C1D40"/>
      </a:hlink>
      <a:folHlink>
        <a:srgbClr val="FFC627"/>
      </a:folHlink>
    </a:clrScheme>
    <a:fontScheme name="ASU Brand fo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SU Template and Guide PowerPoint v.1 (16x9).potx" id="{DD6C1EAC-8256-4A99-9515-3C9C1F264C25}" vid="{B930B6B1-98E7-4329-83C0-D8E1916774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ASU Guide for PowerPoint v.1 (16x9)</Template>
  <TotalTime>2190</TotalTime>
  <Words>614</Words>
  <Application>Microsoft Office PowerPoint</Application>
  <PresentationFormat>Widescreen</PresentationFormat>
  <Paragraphs>76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ASU-BrandColors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Finden</dc:creator>
  <cp:lastModifiedBy>Ethan Duncan</cp:lastModifiedBy>
  <cp:revision>36</cp:revision>
  <dcterms:created xsi:type="dcterms:W3CDTF">2017-04-25T16:06:11Z</dcterms:created>
  <dcterms:modified xsi:type="dcterms:W3CDTF">2020-04-03T22:10:26Z</dcterms:modified>
</cp:coreProperties>
</file>